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3" r:id="rId5"/>
    <p:sldId id="259" r:id="rId6"/>
    <p:sldId id="262" r:id="rId7"/>
    <p:sldId id="261" r:id="rId8"/>
    <p:sldId id="260" r:id="rId9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09B1A-AB3F-4EAA-A5AB-7D8836746D2B}" type="datetimeFigureOut">
              <a:rPr lang="es-CO" smtClean="0"/>
              <a:t>28/04/2020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76A5A-47F0-4DBB-979D-1B6C4946B16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19329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09B1A-AB3F-4EAA-A5AB-7D8836746D2B}" type="datetimeFigureOut">
              <a:rPr lang="es-CO" smtClean="0"/>
              <a:t>28/04/2020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76A5A-47F0-4DBB-979D-1B6C4946B16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09148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09B1A-AB3F-4EAA-A5AB-7D8836746D2B}" type="datetimeFigureOut">
              <a:rPr lang="es-CO" smtClean="0"/>
              <a:t>28/04/2020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76A5A-47F0-4DBB-979D-1B6C4946B16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40064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09B1A-AB3F-4EAA-A5AB-7D8836746D2B}" type="datetimeFigureOut">
              <a:rPr lang="es-CO" smtClean="0"/>
              <a:t>28/04/2020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76A5A-47F0-4DBB-979D-1B6C4946B16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65989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09B1A-AB3F-4EAA-A5AB-7D8836746D2B}" type="datetimeFigureOut">
              <a:rPr lang="es-CO" smtClean="0"/>
              <a:t>28/04/2020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76A5A-47F0-4DBB-979D-1B6C4946B16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78232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09B1A-AB3F-4EAA-A5AB-7D8836746D2B}" type="datetimeFigureOut">
              <a:rPr lang="es-CO" smtClean="0"/>
              <a:t>28/04/2020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76A5A-47F0-4DBB-979D-1B6C4946B16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2964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09B1A-AB3F-4EAA-A5AB-7D8836746D2B}" type="datetimeFigureOut">
              <a:rPr lang="es-CO" smtClean="0"/>
              <a:t>28/04/2020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76A5A-47F0-4DBB-979D-1B6C4946B16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74680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09B1A-AB3F-4EAA-A5AB-7D8836746D2B}" type="datetimeFigureOut">
              <a:rPr lang="es-CO" smtClean="0"/>
              <a:t>28/04/2020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76A5A-47F0-4DBB-979D-1B6C4946B16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9009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09B1A-AB3F-4EAA-A5AB-7D8836746D2B}" type="datetimeFigureOut">
              <a:rPr lang="es-CO" smtClean="0"/>
              <a:t>28/04/2020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76A5A-47F0-4DBB-979D-1B6C4946B16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70060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09B1A-AB3F-4EAA-A5AB-7D8836746D2B}" type="datetimeFigureOut">
              <a:rPr lang="es-CO" smtClean="0"/>
              <a:t>28/04/2020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76A5A-47F0-4DBB-979D-1B6C4946B16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08881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09B1A-AB3F-4EAA-A5AB-7D8836746D2B}" type="datetimeFigureOut">
              <a:rPr lang="es-CO" smtClean="0"/>
              <a:t>28/04/2020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76A5A-47F0-4DBB-979D-1B6C4946B16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90638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809B1A-AB3F-4EAA-A5AB-7D8836746D2B}" type="datetimeFigureOut">
              <a:rPr lang="es-CO" smtClean="0"/>
              <a:t>28/04/2020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76A5A-47F0-4DBB-979D-1B6C4946B16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500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2624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68882" y="-365126"/>
            <a:ext cx="12192000" cy="6858000"/>
          </a:xfrm>
          <a:prstGeom prst="rect">
            <a:avLst/>
          </a:prstGeom>
        </p:spPr>
      </p:pic>
      <p:sp>
        <p:nvSpPr>
          <p:cNvPr id="3" name="Título 2">
            <a:extLst>
              <a:ext uri="{FF2B5EF4-FFF2-40B4-BE49-F238E27FC236}">
                <a16:creationId xmlns:a16="http://schemas.microsoft.com/office/drawing/2014/main" id="{21683149-FCBE-4CF8-8226-22B37B8E08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73774"/>
          </a:xfrm>
        </p:spPr>
        <p:txBody>
          <a:bodyPr>
            <a:normAutofit fontScale="90000"/>
          </a:bodyPr>
          <a:lstStyle/>
          <a:p>
            <a:pPr algn="ctr"/>
            <a:r>
              <a:rPr lang="es-CO" b="1" dirty="0"/>
              <a:t>RESOLUCIÓN CRA 911 DE 2020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E43EEE7-160B-4AC3-8005-136B15AD92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5070" y="973123"/>
            <a:ext cx="10515600" cy="53045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O" sz="2000" dirty="0"/>
              <a:t>1.</a:t>
            </a:r>
            <a:r>
              <a:rPr lang="es-CO" sz="1600" dirty="0">
                <a:latin typeface="Arial" panose="020B0604020202020204" pitchFamily="34" charset="0"/>
                <a:cs typeface="Arial" panose="020B0604020202020204" pitchFamily="34" charset="0"/>
              </a:rPr>
              <a:t>Reintalación  del servicio de acueducto y alcantarillado a los  suscriptores  residenciales que se encontraban suspendidos por falta de pago o ilícitos:</a:t>
            </a:r>
          </a:p>
          <a:p>
            <a:pPr marL="0" indent="0">
              <a:buNone/>
            </a:pPr>
            <a:endParaRPr lang="es-CO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CO" sz="1600" dirty="0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s-CO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O" sz="1600" dirty="0">
                <a:latin typeface="Arial" panose="020B0604020202020204" pitchFamily="34" charset="0"/>
                <a:cs typeface="Arial" panose="020B0604020202020204" pitchFamily="34" charset="0"/>
              </a:rPr>
              <a:t>área comercial reinstaló  y notificó  485 viviendas que se encontraban bajo esta condición en 5 días </a:t>
            </a:r>
          </a:p>
          <a:p>
            <a:pPr marL="0" indent="0">
              <a:buNone/>
            </a:pPr>
            <a:endParaRPr lang="es-CO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CO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CO" sz="1600" dirty="0">
                <a:latin typeface="Arial" panose="020B0604020202020204" pitchFamily="34" charset="0"/>
                <a:cs typeface="Arial" panose="020B0604020202020204" pitchFamily="34" charset="0"/>
              </a:rPr>
              <a:t>2. Congelamiento de tarifas para el servicio de acueducto, alcantarillado y aseo</a:t>
            </a:r>
          </a:p>
          <a:p>
            <a:pPr marL="0" indent="0">
              <a:buNone/>
            </a:pPr>
            <a:endParaRPr lang="es-CO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CO" sz="1600" dirty="0">
                <a:latin typeface="Arial" panose="020B0604020202020204" pitchFamily="34" charset="0"/>
                <a:cs typeface="Arial" panose="020B0604020202020204" pitchFamily="34" charset="0"/>
              </a:rPr>
              <a:t>Se han aplicado en los periodos de facturación de marzo y abril, las mismas tarifas que se venían aplicando en febrero.</a:t>
            </a:r>
          </a:p>
          <a:p>
            <a:pPr marL="0" indent="0">
              <a:buNone/>
            </a:pPr>
            <a:r>
              <a:rPr lang="es-CO" sz="1600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</a:t>
            </a:r>
          </a:p>
          <a:p>
            <a:pPr marL="0" indent="0">
              <a:buNone/>
            </a:pPr>
            <a:endParaRPr lang="es-CO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CO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CO" sz="2000" dirty="0"/>
          </a:p>
        </p:txBody>
      </p:sp>
    </p:spTree>
    <p:extLst>
      <p:ext uri="{BB962C8B-B14F-4D97-AF65-F5344CB8AC3E}">
        <p14:creationId xmlns:p14="http://schemas.microsoft.com/office/powerpoint/2010/main" val="1209576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68882" y="-365126"/>
            <a:ext cx="12192000" cy="6858000"/>
          </a:xfrm>
          <a:prstGeom prst="rect">
            <a:avLst/>
          </a:prstGeom>
        </p:spPr>
      </p:pic>
      <p:sp>
        <p:nvSpPr>
          <p:cNvPr id="3" name="Título 2">
            <a:extLst>
              <a:ext uri="{FF2B5EF4-FFF2-40B4-BE49-F238E27FC236}">
                <a16:creationId xmlns:a16="http://schemas.microsoft.com/office/drawing/2014/main" id="{21683149-FCBE-4CF8-8226-22B37B8E08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73774"/>
          </a:xfrm>
        </p:spPr>
        <p:txBody>
          <a:bodyPr>
            <a:normAutofit fontScale="90000"/>
          </a:bodyPr>
          <a:lstStyle/>
          <a:p>
            <a:pPr algn="ctr"/>
            <a:r>
              <a:rPr lang="es-CO" b="1" dirty="0"/>
              <a:t>DECRETO 528  DE 2020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E43EEE7-160B-4AC3-8005-136B15AD92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5070" y="973123"/>
            <a:ext cx="10515600" cy="5304508"/>
          </a:xfrm>
        </p:spPr>
        <p:txBody>
          <a:bodyPr>
            <a:normAutofit/>
          </a:bodyPr>
          <a:lstStyle/>
          <a:p>
            <a:pPr marL="342900" indent="-342900">
              <a:buAutoNum type="arabicPeriod"/>
            </a:pPr>
            <a:r>
              <a:rPr lang="es-ES" sz="1600" dirty="0"/>
              <a:t>Pago diferido de los servicios públicos de acueducto, alcantarillado y/o aseo. Las personas prestadoras de los servicios públicos de acueducto, alcantarillado y/o aseo, podrán diferir por un plazo de treinta y seis (36) meses el cobro del cargo fijo y del consumo no subsidiado a los usuarios residenciales de estratos 1 y 2, por los consumos causados durante los sesenta (60) días siguientes a la declaratoria de Emergencia Económica, Social y Ecológica, sin que pueda trasladarle al usuario final ningún interés o costo financiero por el diferimiento del cobro. </a:t>
            </a:r>
          </a:p>
          <a:p>
            <a:pPr marL="342900" indent="-342900">
              <a:buAutoNum type="arabicPeriod"/>
            </a:pPr>
            <a:endParaRPr lang="es-E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El sistema comercial SICEPS PLUS ya se encuentra preparado para ejecutar el numeral de esta resolución, aún no puede aplicar por que el artículo 1 va condicionado al artículo 2 .</a:t>
            </a:r>
          </a:p>
          <a:p>
            <a:pPr marL="0" indent="0">
              <a:buNone/>
            </a:pPr>
            <a:endParaRPr lang="es-E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sz="1600" dirty="0"/>
              <a:t>2.Financiación del pago diferido de los servicios públicos de acueducto, alcantarillado y aseo. Lo dispuesto en el precedente artículo, sólo será obligatorio para las personas prestadoras de los servicios públicos de acueducto, alcantarillado y/o aseo, si se establece una línea de liquidez para dichos prestadores a una tasa de interés nominal del 0%, por el mismo plazo al que se difiere el cobro de los consumos a que hace referencia este artículo en la respectiva </a:t>
            </a:r>
            <a:r>
              <a:rPr lang="es-ES" sz="1600" dirty="0" err="1"/>
              <a:t>factu</a:t>
            </a:r>
            <a:r>
              <a:rPr lang="es-ES" sz="1600" dirty="0"/>
              <a:t> </a:t>
            </a:r>
            <a:r>
              <a:rPr lang="es-ES" sz="1600" dirty="0" err="1"/>
              <a:t>ra</a:t>
            </a:r>
            <a:r>
              <a:rPr lang="es-ES" sz="1600" dirty="0"/>
              <a:t>. </a:t>
            </a:r>
            <a:endParaRPr lang="es-CO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CO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CO" sz="2000" dirty="0"/>
          </a:p>
        </p:txBody>
      </p:sp>
    </p:spTree>
    <p:extLst>
      <p:ext uri="{BB962C8B-B14F-4D97-AF65-F5344CB8AC3E}">
        <p14:creationId xmlns:p14="http://schemas.microsoft.com/office/powerpoint/2010/main" val="517165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68882" y="-365126"/>
            <a:ext cx="12192000" cy="6858000"/>
          </a:xfrm>
          <a:prstGeom prst="rect">
            <a:avLst/>
          </a:prstGeom>
        </p:spPr>
      </p:pic>
      <p:sp>
        <p:nvSpPr>
          <p:cNvPr id="3" name="Título 2">
            <a:extLst>
              <a:ext uri="{FF2B5EF4-FFF2-40B4-BE49-F238E27FC236}">
                <a16:creationId xmlns:a16="http://schemas.microsoft.com/office/drawing/2014/main" id="{21683149-FCBE-4CF8-8226-22B37B8E08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73774"/>
          </a:xfrm>
        </p:spPr>
        <p:txBody>
          <a:bodyPr>
            <a:normAutofit fontScale="90000"/>
          </a:bodyPr>
          <a:lstStyle/>
          <a:p>
            <a:pPr algn="ctr"/>
            <a:r>
              <a:rPr lang="es-CO" b="1" dirty="0"/>
              <a:t>RESOLUCIÓN CRA 915 DE 2020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E43EEE7-160B-4AC3-8005-136B15AD92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5070" y="973123"/>
            <a:ext cx="10515600" cy="53045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O" sz="2000" dirty="0"/>
              <a:t>1.</a:t>
            </a:r>
            <a:r>
              <a:rPr lang="es-CO" sz="1600" dirty="0">
                <a:latin typeface="Arial" panose="020B0604020202020204" pitchFamily="34" charset="0"/>
                <a:cs typeface="Arial" panose="020B0604020202020204" pitchFamily="34" charset="0"/>
              </a:rPr>
              <a:t>Medidas transitorias con el pago diferido por valor de factura de los 3 servicios. </a:t>
            </a:r>
          </a:p>
          <a:p>
            <a:pPr marL="0" indent="0">
              <a:buNone/>
            </a:pPr>
            <a:r>
              <a:rPr lang="es-CO" sz="1600" dirty="0"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es-CO" sz="1600" b="1" dirty="0">
                <a:latin typeface="Arial" panose="020B0604020202020204" pitchFamily="34" charset="0"/>
                <a:cs typeface="Arial" panose="020B0604020202020204" pitchFamily="34" charset="0"/>
              </a:rPr>
              <a:t>Valores sujetos  a pago diferido: </a:t>
            </a:r>
            <a:r>
              <a:rPr lang="es-CO" sz="1600" dirty="0">
                <a:latin typeface="Arial" panose="020B0604020202020204" pitchFamily="34" charset="0"/>
                <a:cs typeface="Arial" panose="020B0604020202020204" pitchFamily="34" charset="0"/>
              </a:rPr>
              <a:t>Suscriptores estrato 1 a 4  (tarifa final después de subsidios)-unilateralmente</a:t>
            </a:r>
          </a:p>
          <a:p>
            <a:pPr marL="0" indent="0">
              <a:buNone/>
            </a:pPr>
            <a:r>
              <a:rPr lang="es-CO" sz="1600" dirty="0">
                <a:latin typeface="Arial" panose="020B0604020202020204" pitchFamily="34" charset="0"/>
                <a:cs typeface="Arial" panose="020B0604020202020204" pitchFamily="34" charset="0"/>
              </a:rPr>
              <a:t> Suscriptores estrato 5 y 6  ,comerciales e industriales. (tarifa final)-acuerdo entre las dos partes.</a:t>
            </a:r>
          </a:p>
          <a:p>
            <a:pPr marL="0" indent="0">
              <a:buNone/>
            </a:pPr>
            <a:r>
              <a:rPr lang="es-CO" sz="1600" dirty="0">
                <a:latin typeface="Arial" panose="020B0604020202020204" pitchFamily="34" charset="0"/>
                <a:cs typeface="Arial" panose="020B0604020202020204" pitchFamily="34" charset="0"/>
              </a:rPr>
              <a:t>3.</a:t>
            </a:r>
            <a:r>
              <a:rPr lang="es-CO" sz="1600" b="1" dirty="0">
                <a:latin typeface="Arial" panose="020B0604020202020204" pitchFamily="34" charset="0"/>
                <a:cs typeface="Arial" panose="020B0604020202020204" pitchFamily="34" charset="0"/>
              </a:rPr>
              <a:t>Aplicación de la opción de pago diferido a suscriptores: </a:t>
            </a:r>
            <a:r>
              <a:rPr lang="es-CO" sz="1600" dirty="0">
                <a:latin typeface="Arial" panose="020B0604020202020204" pitchFamily="34" charset="0"/>
                <a:cs typeface="Arial" panose="020B0604020202020204" pitchFamily="34" charset="0"/>
              </a:rPr>
              <a:t>Suscriptores estrato 1 a 4 </a:t>
            </a:r>
          </a:p>
          <a:p>
            <a:pPr marL="0" indent="0">
              <a:buNone/>
            </a:pPr>
            <a:r>
              <a:rPr lang="es-CO" sz="1600" dirty="0">
                <a:latin typeface="Arial" panose="020B0604020202020204" pitchFamily="34" charset="0"/>
                <a:cs typeface="Arial" panose="020B0604020202020204" pitchFamily="34" charset="0"/>
              </a:rPr>
              <a:t>5.</a:t>
            </a:r>
            <a:r>
              <a:rPr lang="es-CO" sz="1600" b="1" dirty="0">
                <a:latin typeface="Arial" panose="020B0604020202020204" pitchFamily="34" charset="0"/>
                <a:cs typeface="Arial" panose="020B0604020202020204" pitchFamily="34" charset="0"/>
              </a:rPr>
              <a:t>Facturas objeto de pago diferido:</a:t>
            </a:r>
          </a:p>
          <a:p>
            <a:pPr marL="0" indent="0">
              <a:buNone/>
            </a:pPr>
            <a:endParaRPr lang="es-CO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CO" sz="1600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</a:t>
            </a:r>
          </a:p>
          <a:p>
            <a:pPr marL="0" indent="0">
              <a:buNone/>
            </a:pPr>
            <a:endParaRPr lang="es-CO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CO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CO" sz="2000" dirty="0"/>
          </a:p>
        </p:txBody>
      </p:sp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642D53E6-057A-468C-A5D6-70B29272380A}"/>
              </a:ext>
            </a:extLst>
          </p:cNvPr>
          <p:cNvGraphicFramePr>
            <a:graphicFrameLocks noGrp="1"/>
          </p:cNvGraphicFramePr>
          <p:nvPr/>
        </p:nvGraphicFramePr>
        <p:xfrm>
          <a:off x="2311398" y="3401219"/>
          <a:ext cx="7569204" cy="1200150"/>
        </p:xfrm>
        <a:graphic>
          <a:graphicData uri="http://schemas.openxmlformats.org/drawingml/2006/table">
            <a:tbl>
              <a:tblPr/>
              <a:tblGrid>
                <a:gridCol w="761681">
                  <a:extLst>
                    <a:ext uri="{9D8B030D-6E8A-4147-A177-3AD203B41FA5}">
                      <a16:colId xmlns:a16="http://schemas.microsoft.com/office/drawing/2014/main" val="972946827"/>
                    </a:ext>
                  </a:extLst>
                </a:gridCol>
                <a:gridCol w="761681">
                  <a:extLst>
                    <a:ext uri="{9D8B030D-6E8A-4147-A177-3AD203B41FA5}">
                      <a16:colId xmlns:a16="http://schemas.microsoft.com/office/drawing/2014/main" val="786616763"/>
                    </a:ext>
                  </a:extLst>
                </a:gridCol>
                <a:gridCol w="761681">
                  <a:extLst>
                    <a:ext uri="{9D8B030D-6E8A-4147-A177-3AD203B41FA5}">
                      <a16:colId xmlns:a16="http://schemas.microsoft.com/office/drawing/2014/main" val="2144959966"/>
                    </a:ext>
                  </a:extLst>
                </a:gridCol>
                <a:gridCol w="761681">
                  <a:extLst>
                    <a:ext uri="{9D8B030D-6E8A-4147-A177-3AD203B41FA5}">
                      <a16:colId xmlns:a16="http://schemas.microsoft.com/office/drawing/2014/main" val="672460947"/>
                    </a:ext>
                  </a:extLst>
                </a:gridCol>
                <a:gridCol w="714075">
                  <a:extLst>
                    <a:ext uri="{9D8B030D-6E8A-4147-A177-3AD203B41FA5}">
                      <a16:colId xmlns:a16="http://schemas.microsoft.com/office/drawing/2014/main" val="477358510"/>
                    </a:ext>
                  </a:extLst>
                </a:gridCol>
                <a:gridCol w="761681">
                  <a:extLst>
                    <a:ext uri="{9D8B030D-6E8A-4147-A177-3AD203B41FA5}">
                      <a16:colId xmlns:a16="http://schemas.microsoft.com/office/drawing/2014/main" val="428325499"/>
                    </a:ext>
                  </a:extLst>
                </a:gridCol>
                <a:gridCol w="761681">
                  <a:extLst>
                    <a:ext uri="{9D8B030D-6E8A-4147-A177-3AD203B41FA5}">
                      <a16:colId xmlns:a16="http://schemas.microsoft.com/office/drawing/2014/main" val="2079432083"/>
                    </a:ext>
                  </a:extLst>
                </a:gridCol>
                <a:gridCol w="761681">
                  <a:extLst>
                    <a:ext uri="{9D8B030D-6E8A-4147-A177-3AD203B41FA5}">
                      <a16:colId xmlns:a16="http://schemas.microsoft.com/office/drawing/2014/main" val="4119329560"/>
                    </a:ext>
                  </a:extLst>
                </a:gridCol>
                <a:gridCol w="761681">
                  <a:extLst>
                    <a:ext uri="{9D8B030D-6E8A-4147-A177-3AD203B41FA5}">
                      <a16:colId xmlns:a16="http://schemas.microsoft.com/office/drawing/2014/main" val="1996521913"/>
                    </a:ext>
                  </a:extLst>
                </a:gridCol>
                <a:gridCol w="761681">
                  <a:extLst>
                    <a:ext uri="{9D8B030D-6E8A-4147-A177-3AD203B41FA5}">
                      <a16:colId xmlns:a16="http://schemas.microsoft.com/office/drawing/2014/main" val="3679659696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0387174"/>
                  </a:ext>
                </a:extLst>
              </a:tr>
              <a:tr h="20002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17-mar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O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16-abr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08953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FACTURACIÓN EMITIDA  MESES DE MARZO Y ABRIL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385192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5772553"/>
                  </a:ext>
                </a:extLst>
              </a:tr>
              <a:tr h="200025">
                <a:tc gridSpan="5"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inicio emergencia económica   +   periodo siguiente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O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2074304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(1MES 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829665"/>
                  </a:ext>
                </a:extLst>
              </a:tr>
            </a:tbl>
          </a:graphicData>
        </a:graphic>
      </p:graphicFrame>
      <p:cxnSp>
        <p:nvCxnSpPr>
          <p:cNvPr id="10" name="Conector recto de flecha 9">
            <a:extLst>
              <a:ext uri="{FF2B5EF4-FFF2-40B4-BE49-F238E27FC236}">
                <a16:creationId xmlns:a16="http://schemas.microsoft.com/office/drawing/2014/main" id="{9C8AC885-FC56-4CC0-9C09-801C63E78EA1}"/>
              </a:ext>
            </a:extLst>
          </p:cNvPr>
          <p:cNvCxnSpPr/>
          <p:nvPr/>
        </p:nvCxnSpPr>
        <p:spPr>
          <a:xfrm flipV="1">
            <a:off x="3130463" y="3868826"/>
            <a:ext cx="0" cy="3333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de flecha 10">
            <a:extLst>
              <a:ext uri="{FF2B5EF4-FFF2-40B4-BE49-F238E27FC236}">
                <a16:creationId xmlns:a16="http://schemas.microsoft.com/office/drawing/2014/main" id="{FC91D8A8-F04C-4CBA-AB47-5024C50CA67B}"/>
              </a:ext>
            </a:extLst>
          </p:cNvPr>
          <p:cNvCxnSpPr/>
          <p:nvPr/>
        </p:nvCxnSpPr>
        <p:spPr>
          <a:xfrm flipV="1">
            <a:off x="4921862" y="3868826"/>
            <a:ext cx="0" cy="3238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BD50EBB9-EF72-4D0C-9FE6-CCB501A02149}"/>
              </a:ext>
            </a:extLst>
          </p:cNvPr>
          <p:cNvCxnSpPr/>
          <p:nvPr/>
        </p:nvCxnSpPr>
        <p:spPr>
          <a:xfrm>
            <a:off x="5727118" y="3868826"/>
            <a:ext cx="1428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9B3C0D5C-2CA8-4624-9668-7F7A9EFCA2B3}"/>
              </a:ext>
            </a:extLst>
          </p:cNvPr>
          <p:cNvCxnSpPr>
            <a:cxnSpLocks/>
          </p:cNvCxnSpPr>
          <p:nvPr/>
        </p:nvCxnSpPr>
        <p:spPr>
          <a:xfrm>
            <a:off x="5746793" y="4001294"/>
            <a:ext cx="1238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68018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ítulo 2">
            <a:extLst>
              <a:ext uri="{FF2B5EF4-FFF2-40B4-BE49-F238E27FC236}">
                <a16:creationId xmlns:a16="http://schemas.microsoft.com/office/drawing/2014/main" id="{104828FC-796F-4061-92D4-ABE50CFAA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838200" y="226503"/>
            <a:ext cx="10515600" cy="138623"/>
          </a:xfrm>
        </p:spPr>
        <p:txBody>
          <a:bodyPr>
            <a:normAutofit fontScale="90000"/>
          </a:bodyPr>
          <a:lstStyle/>
          <a:p>
            <a:br>
              <a:rPr lang="es-CO" dirty="0"/>
            </a:br>
            <a:br>
              <a:rPr lang="es-CO" dirty="0"/>
            </a:br>
            <a:br>
              <a:rPr lang="es-CO" dirty="0"/>
            </a:br>
            <a:endParaRPr lang="es-CO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2B93666-3C72-47AE-AFE2-487FB95A6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6"/>
            <a:ext cx="10515600" cy="58118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O" sz="1600" b="1" dirty="0">
                <a:latin typeface="Arial" panose="020B0604020202020204" pitchFamily="34" charset="0"/>
                <a:cs typeface="Arial" panose="020B0604020202020204" pitchFamily="34" charset="0"/>
              </a:rPr>
              <a:t>6.Selección de pago diferido para los suscriptores:</a:t>
            </a:r>
          </a:p>
          <a:p>
            <a:pPr marL="0" indent="0">
              <a:buNone/>
            </a:pPr>
            <a:r>
              <a:rPr lang="es-CO" sz="1600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</a:t>
            </a:r>
          </a:p>
          <a:p>
            <a:pPr marL="0" indent="0">
              <a:buNone/>
            </a:pPr>
            <a:endParaRPr lang="es-CO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CO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CO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CO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CO" sz="1600" b="1" dirty="0">
                <a:latin typeface="Arial" panose="020B0604020202020204" pitchFamily="34" charset="0"/>
                <a:cs typeface="Arial" panose="020B0604020202020204" pitchFamily="34" charset="0"/>
              </a:rPr>
              <a:t>7.Información mínima para los suscriptores:   </a:t>
            </a: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76B1787D-EA78-4725-8E09-B83B0DBE36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3360935"/>
              </p:ext>
            </p:extLst>
          </p:nvPr>
        </p:nvGraphicFramePr>
        <p:xfrm>
          <a:off x="2407640" y="998291"/>
          <a:ext cx="6393460" cy="1070948"/>
        </p:xfrm>
        <a:graphic>
          <a:graphicData uri="http://schemas.openxmlformats.org/drawingml/2006/table">
            <a:tbl>
              <a:tblPr/>
              <a:tblGrid>
                <a:gridCol w="899959">
                  <a:extLst>
                    <a:ext uri="{9D8B030D-6E8A-4147-A177-3AD203B41FA5}">
                      <a16:colId xmlns:a16="http://schemas.microsoft.com/office/drawing/2014/main" val="4073175056"/>
                    </a:ext>
                  </a:extLst>
                </a:gridCol>
                <a:gridCol w="1049953">
                  <a:extLst>
                    <a:ext uri="{9D8B030D-6E8A-4147-A177-3AD203B41FA5}">
                      <a16:colId xmlns:a16="http://schemas.microsoft.com/office/drawing/2014/main" val="3477287417"/>
                    </a:ext>
                  </a:extLst>
                </a:gridCol>
                <a:gridCol w="899959">
                  <a:extLst>
                    <a:ext uri="{9D8B030D-6E8A-4147-A177-3AD203B41FA5}">
                      <a16:colId xmlns:a16="http://schemas.microsoft.com/office/drawing/2014/main" val="406362450"/>
                    </a:ext>
                  </a:extLst>
                </a:gridCol>
                <a:gridCol w="899959">
                  <a:extLst>
                    <a:ext uri="{9D8B030D-6E8A-4147-A177-3AD203B41FA5}">
                      <a16:colId xmlns:a16="http://schemas.microsoft.com/office/drawing/2014/main" val="3012990150"/>
                    </a:ext>
                  </a:extLst>
                </a:gridCol>
                <a:gridCol w="843712">
                  <a:extLst>
                    <a:ext uri="{9D8B030D-6E8A-4147-A177-3AD203B41FA5}">
                      <a16:colId xmlns:a16="http://schemas.microsoft.com/office/drawing/2014/main" val="2440174958"/>
                    </a:ext>
                  </a:extLst>
                </a:gridCol>
                <a:gridCol w="899959">
                  <a:extLst>
                    <a:ext uri="{9D8B030D-6E8A-4147-A177-3AD203B41FA5}">
                      <a16:colId xmlns:a16="http://schemas.microsoft.com/office/drawing/2014/main" val="3425261006"/>
                    </a:ext>
                  </a:extLst>
                </a:gridCol>
                <a:gridCol w="899959">
                  <a:extLst>
                    <a:ext uri="{9D8B030D-6E8A-4147-A177-3AD203B41FA5}">
                      <a16:colId xmlns:a16="http://schemas.microsoft.com/office/drawing/2014/main" val="4274760245"/>
                    </a:ext>
                  </a:extLst>
                </a:gridCol>
              </a:tblGrid>
              <a:tr h="178873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62671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3759739"/>
                  </a:ext>
                </a:extLst>
              </a:tr>
              <a:tr h="178873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FACTURAS DE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 les genera  pago diferido AUTOMATICO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5624841"/>
                  </a:ext>
                </a:extLst>
              </a:tr>
              <a:tr h="178873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ESTRATOS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no verse reflejado el pago de facturas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0152759"/>
                  </a:ext>
                </a:extLst>
              </a:tr>
              <a:tr h="178873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 la fecha límite de pago  de cada factura.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6126405"/>
                  </a:ext>
                </a:extLst>
              </a:tr>
              <a:tr h="187816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7572005"/>
                  </a:ext>
                </a:extLst>
              </a:tr>
            </a:tbl>
          </a:graphicData>
        </a:graphic>
      </p:graphicFrame>
      <p:sp>
        <p:nvSpPr>
          <p:cNvPr id="6" name="Abrir llave 5">
            <a:extLst>
              <a:ext uri="{FF2B5EF4-FFF2-40B4-BE49-F238E27FC236}">
                <a16:creationId xmlns:a16="http://schemas.microsoft.com/office/drawing/2014/main" id="{D85723AC-2C36-4C80-9146-6AF544475FB5}"/>
              </a:ext>
            </a:extLst>
          </p:cNvPr>
          <p:cNvSpPr/>
          <p:nvPr/>
        </p:nvSpPr>
        <p:spPr>
          <a:xfrm>
            <a:off x="7648575" y="7853363"/>
            <a:ext cx="133350" cy="73342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CO" sz="1100"/>
          </a:p>
        </p:txBody>
      </p:sp>
      <p:sp>
        <p:nvSpPr>
          <p:cNvPr id="7" name="Cerrar llave 6">
            <a:extLst>
              <a:ext uri="{FF2B5EF4-FFF2-40B4-BE49-F238E27FC236}">
                <a16:creationId xmlns:a16="http://schemas.microsoft.com/office/drawing/2014/main" id="{BF5152CA-592F-4ACB-8AB3-BA813AF6B181}"/>
              </a:ext>
            </a:extLst>
          </p:cNvPr>
          <p:cNvSpPr/>
          <p:nvPr/>
        </p:nvSpPr>
        <p:spPr>
          <a:xfrm>
            <a:off x="10887075" y="7862888"/>
            <a:ext cx="57150" cy="81915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CO" sz="1100"/>
          </a:p>
        </p:txBody>
      </p:sp>
      <p:sp>
        <p:nvSpPr>
          <p:cNvPr id="8" name="Abrir llave 7">
            <a:extLst>
              <a:ext uri="{FF2B5EF4-FFF2-40B4-BE49-F238E27FC236}">
                <a16:creationId xmlns:a16="http://schemas.microsoft.com/office/drawing/2014/main" id="{90E33339-0B5C-4010-A7B1-E4AA244AA4DA}"/>
              </a:ext>
            </a:extLst>
          </p:cNvPr>
          <p:cNvSpPr/>
          <p:nvPr/>
        </p:nvSpPr>
        <p:spPr>
          <a:xfrm>
            <a:off x="5083728" y="1216404"/>
            <a:ext cx="67112" cy="687897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9" name="Cerrar llave 8">
            <a:extLst>
              <a:ext uri="{FF2B5EF4-FFF2-40B4-BE49-F238E27FC236}">
                <a16:creationId xmlns:a16="http://schemas.microsoft.com/office/drawing/2014/main" id="{00EC1E6E-001B-4EAE-8353-748808A639FB}"/>
              </a:ext>
            </a:extLst>
          </p:cNvPr>
          <p:cNvSpPr/>
          <p:nvPr/>
        </p:nvSpPr>
        <p:spPr>
          <a:xfrm>
            <a:off x="7885651" y="1216404"/>
            <a:ext cx="45719" cy="68789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aphicFrame>
        <p:nvGraphicFramePr>
          <p:cNvPr id="12" name="Tabla 11">
            <a:extLst>
              <a:ext uri="{FF2B5EF4-FFF2-40B4-BE49-F238E27FC236}">
                <a16:creationId xmlns:a16="http://schemas.microsoft.com/office/drawing/2014/main" id="{C6C535EC-DC8E-4EF7-A2FA-1529B27181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6356964"/>
              </p:ext>
            </p:extLst>
          </p:nvPr>
        </p:nvGraphicFramePr>
        <p:xfrm>
          <a:off x="1320798" y="3218339"/>
          <a:ext cx="8912481" cy="1741170"/>
        </p:xfrm>
        <a:graphic>
          <a:graphicData uri="http://schemas.openxmlformats.org/drawingml/2006/table">
            <a:tbl>
              <a:tblPr/>
              <a:tblGrid>
                <a:gridCol w="761747">
                  <a:extLst>
                    <a:ext uri="{9D8B030D-6E8A-4147-A177-3AD203B41FA5}">
                      <a16:colId xmlns:a16="http://schemas.microsoft.com/office/drawing/2014/main" val="3152843880"/>
                    </a:ext>
                  </a:extLst>
                </a:gridCol>
                <a:gridCol w="1218795">
                  <a:extLst>
                    <a:ext uri="{9D8B030D-6E8A-4147-A177-3AD203B41FA5}">
                      <a16:colId xmlns:a16="http://schemas.microsoft.com/office/drawing/2014/main" val="1875014611"/>
                    </a:ext>
                  </a:extLst>
                </a:gridCol>
                <a:gridCol w="761747">
                  <a:extLst>
                    <a:ext uri="{9D8B030D-6E8A-4147-A177-3AD203B41FA5}">
                      <a16:colId xmlns:a16="http://schemas.microsoft.com/office/drawing/2014/main" val="553539122"/>
                    </a:ext>
                  </a:extLst>
                </a:gridCol>
                <a:gridCol w="761747">
                  <a:extLst>
                    <a:ext uri="{9D8B030D-6E8A-4147-A177-3AD203B41FA5}">
                      <a16:colId xmlns:a16="http://schemas.microsoft.com/office/drawing/2014/main" val="2676264129"/>
                    </a:ext>
                  </a:extLst>
                </a:gridCol>
                <a:gridCol w="714138">
                  <a:extLst>
                    <a:ext uri="{9D8B030D-6E8A-4147-A177-3AD203B41FA5}">
                      <a16:colId xmlns:a16="http://schemas.microsoft.com/office/drawing/2014/main" val="1944595418"/>
                    </a:ext>
                  </a:extLst>
                </a:gridCol>
                <a:gridCol w="123825">
                  <a:extLst>
                    <a:ext uri="{9D8B030D-6E8A-4147-A177-3AD203B41FA5}">
                      <a16:colId xmlns:a16="http://schemas.microsoft.com/office/drawing/2014/main" val="142221667"/>
                    </a:ext>
                  </a:extLst>
                </a:gridCol>
                <a:gridCol w="761747">
                  <a:extLst>
                    <a:ext uri="{9D8B030D-6E8A-4147-A177-3AD203B41FA5}">
                      <a16:colId xmlns:a16="http://schemas.microsoft.com/office/drawing/2014/main" val="663560566"/>
                    </a:ext>
                  </a:extLst>
                </a:gridCol>
                <a:gridCol w="761747">
                  <a:extLst>
                    <a:ext uri="{9D8B030D-6E8A-4147-A177-3AD203B41FA5}">
                      <a16:colId xmlns:a16="http://schemas.microsoft.com/office/drawing/2014/main" val="156600255"/>
                    </a:ext>
                  </a:extLst>
                </a:gridCol>
                <a:gridCol w="761747">
                  <a:extLst>
                    <a:ext uri="{9D8B030D-6E8A-4147-A177-3AD203B41FA5}">
                      <a16:colId xmlns:a16="http://schemas.microsoft.com/office/drawing/2014/main" val="1514304388"/>
                    </a:ext>
                  </a:extLst>
                </a:gridCol>
                <a:gridCol w="761747">
                  <a:extLst>
                    <a:ext uri="{9D8B030D-6E8A-4147-A177-3AD203B41FA5}">
                      <a16:colId xmlns:a16="http://schemas.microsoft.com/office/drawing/2014/main" val="2877724519"/>
                    </a:ext>
                  </a:extLst>
                </a:gridCol>
                <a:gridCol w="761747">
                  <a:extLst>
                    <a:ext uri="{9D8B030D-6E8A-4147-A177-3AD203B41FA5}">
                      <a16:colId xmlns:a16="http://schemas.microsoft.com/office/drawing/2014/main" val="3637155968"/>
                    </a:ext>
                  </a:extLst>
                </a:gridCol>
                <a:gridCol w="761747">
                  <a:extLst>
                    <a:ext uri="{9D8B030D-6E8A-4147-A177-3AD203B41FA5}">
                      <a16:colId xmlns:a16="http://schemas.microsoft.com/office/drawing/2014/main" val="2889732252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305779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condiciones selección pago diferido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294088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Debemos</a:t>
                      </a:r>
                    </a:p>
                    <a:p>
                      <a:pPr algn="l" fontAlgn="b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Difundir                    A través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>
                    <a:lnL w="12700" cmpd="sng">
                      <a:noFill/>
                      <a:prstDash val="solid"/>
                    </a:lnL>
                    <a:lnT w="12700" cmpd="sng">
                      <a:noFill/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Factura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Siguiente información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tasa financiación aplicable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382165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página web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O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fecha inicio pago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O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801954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periodo de pago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O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786345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opciones pago anticipado  valor diferido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404746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5064445"/>
                  </a:ext>
                </a:extLst>
              </a:tr>
            </a:tbl>
          </a:graphicData>
        </a:graphic>
      </p:graphicFrame>
      <p:cxnSp>
        <p:nvCxnSpPr>
          <p:cNvPr id="14" name="Conector recto de flecha 13">
            <a:extLst>
              <a:ext uri="{FF2B5EF4-FFF2-40B4-BE49-F238E27FC236}">
                <a16:creationId xmlns:a16="http://schemas.microsoft.com/office/drawing/2014/main" id="{A8D435C7-86DB-400D-A18F-22E0C12A979D}"/>
              </a:ext>
            </a:extLst>
          </p:cNvPr>
          <p:cNvCxnSpPr>
            <a:cxnSpLocks/>
          </p:cNvCxnSpPr>
          <p:nvPr/>
        </p:nvCxnSpPr>
        <p:spPr>
          <a:xfrm>
            <a:off x="3263317" y="3976382"/>
            <a:ext cx="89762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de flecha 20">
            <a:extLst>
              <a:ext uri="{FF2B5EF4-FFF2-40B4-BE49-F238E27FC236}">
                <a16:creationId xmlns:a16="http://schemas.microsoft.com/office/drawing/2014/main" id="{859CCD43-C2F9-487D-87EF-89FBD3C03E3C}"/>
              </a:ext>
            </a:extLst>
          </p:cNvPr>
          <p:cNvCxnSpPr/>
          <p:nvPr/>
        </p:nvCxnSpPr>
        <p:spPr>
          <a:xfrm>
            <a:off x="5754848" y="3976382"/>
            <a:ext cx="109895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Abrir llave 21">
            <a:extLst>
              <a:ext uri="{FF2B5EF4-FFF2-40B4-BE49-F238E27FC236}">
                <a16:creationId xmlns:a16="http://schemas.microsoft.com/office/drawing/2014/main" id="{D0229A45-91C5-4A58-9411-73FBCE64C9A5}"/>
              </a:ext>
            </a:extLst>
          </p:cNvPr>
          <p:cNvSpPr/>
          <p:nvPr/>
        </p:nvSpPr>
        <p:spPr>
          <a:xfrm>
            <a:off x="7072881" y="3409046"/>
            <a:ext cx="133350" cy="135975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927521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ítulo 2">
            <a:extLst>
              <a:ext uri="{FF2B5EF4-FFF2-40B4-BE49-F238E27FC236}">
                <a16:creationId xmlns:a16="http://schemas.microsoft.com/office/drawing/2014/main" id="{16E525D8-D555-4432-8424-10EAB17F3D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27750"/>
          </a:xfrm>
        </p:spPr>
        <p:txBody>
          <a:bodyPr/>
          <a:lstStyle/>
          <a:p>
            <a:br>
              <a:rPr lang="es-CO" dirty="0"/>
            </a:br>
            <a:br>
              <a:rPr lang="es-CO" dirty="0"/>
            </a:br>
            <a:br>
              <a:rPr lang="es-CO" dirty="0"/>
            </a:br>
            <a:br>
              <a:rPr lang="es-CO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CO" sz="1600" dirty="0">
                <a:latin typeface="Arial" panose="020B0604020202020204" pitchFamily="34" charset="0"/>
                <a:cs typeface="Arial" panose="020B0604020202020204" pitchFamily="34" charset="0"/>
              </a:rPr>
              <a:t>10.Periodo de pago</a:t>
            </a:r>
            <a:endParaRPr lang="es-CO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CD7DE31-6A4C-4F44-9006-A451D38D68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CO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CO" sz="1600" b="1" dirty="0">
                <a:latin typeface="Arial" panose="020B0604020202020204" pitchFamily="34" charset="0"/>
                <a:cs typeface="Arial" panose="020B0604020202020204" pitchFamily="34" charset="0"/>
              </a:rPr>
              <a:t>8. Tasas de financiación</a:t>
            </a:r>
          </a:p>
          <a:p>
            <a:pPr marL="0" indent="0">
              <a:buNone/>
            </a:pPr>
            <a:endParaRPr lang="es-CO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CO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CO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CO" sz="1600" b="1" dirty="0">
                <a:latin typeface="Arial" panose="020B0604020202020204" pitchFamily="34" charset="0"/>
                <a:cs typeface="Arial" panose="020B0604020202020204" pitchFamily="34" charset="0"/>
              </a:rPr>
              <a:t>9. Periodo de gracia</a:t>
            </a:r>
          </a:p>
          <a:p>
            <a:pPr marL="0" indent="0">
              <a:buNone/>
            </a:pPr>
            <a:endParaRPr lang="es-CO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CO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CO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CO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CO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CO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CO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CO" sz="1600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</a:t>
            </a: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E836E6D9-05E9-47BE-AEBB-7B5116D4CE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6967936"/>
              </p:ext>
            </p:extLst>
          </p:nvPr>
        </p:nvGraphicFramePr>
        <p:xfrm>
          <a:off x="3606800" y="681038"/>
          <a:ext cx="4978399" cy="1030316"/>
        </p:xfrm>
        <a:graphic>
          <a:graphicData uri="http://schemas.openxmlformats.org/drawingml/2006/table">
            <a:tbl>
              <a:tblPr/>
              <a:tblGrid>
                <a:gridCol w="1218423">
                  <a:extLst>
                    <a:ext uri="{9D8B030D-6E8A-4147-A177-3AD203B41FA5}">
                      <a16:colId xmlns:a16="http://schemas.microsoft.com/office/drawing/2014/main" val="544536489"/>
                    </a:ext>
                  </a:extLst>
                </a:gridCol>
                <a:gridCol w="761514">
                  <a:extLst>
                    <a:ext uri="{9D8B030D-6E8A-4147-A177-3AD203B41FA5}">
                      <a16:colId xmlns:a16="http://schemas.microsoft.com/office/drawing/2014/main" val="2003900625"/>
                    </a:ext>
                  </a:extLst>
                </a:gridCol>
                <a:gridCol w="2998462">
                  <a:extLst>
                    <a:ext uri="{9D8B030D-6E8A-4147-A177-3AD203B41FA5}">
                      <a16:colId xmlns:a16="http://schemas.microsoft.com/office/drawing/2014/main" val="326911509"/>
                    </a:ext>
                  </a:extLst>
                </a:gridCol>
              </a:tblGrid>
              <a:tr h="337809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Tasa del crédito que adquiera la empresa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8070109"/>
                  </a:ext>
                </a:extLst>
              </a:tr>
              <a:tr h="337809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EL MENOR VALOR ENTRE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Tasa preferencial + 200 puntos básicos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7845045"/>
                  </a:ext>
                </a:extLst>
              </a:tr>
              <a:tr h="354698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Línea de crédito directo según decreto 581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4434054"/>
                  </a:ext>
                </a:extLst>
              </a:tr>
            </a:tbl>
          </a:graphicData>
        </a:graphic>
      </p:graphicFrame>
      <p:sp>
        <p:nvSpPr>
          <p:cNvPr id="6" name="Abrir llave 5">
            <a:extLst>
              <a:ext uri="{FF2B5EF4-FFF2-40B4-BE49-F238E27FC236}">
                <a16:creationId xmlns:a16="http://schemas.microsoft.com/office/drawing/2014/main" id="{5F0E1771-1F7C-4FA1-A274-A9FBC79E2ECD}"/>
              </a:ext>
            </a:extLst>
          </p:cNvPr>
          <p:cNvSpPr/>
          <p:nvPr/>
        </p:nvSpPr>
        <p:spPr>
          <a:xfrm>
            <a:off x="5352176" y="880844"/>
            <a:ext cx="151002" cy="72984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51392E12-CB28-4340-BD4F-31AE591B0E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5600235"/>
              </p:ext>
            </p:extLst>
          </p:nvPr>
        </p:nvGraphicFramePr>
        <p:xfrm>
          <a:off x="1619075" y="2554764"/>
          <a:ext cx="9249791" cy="1554480"/>
        </p:xfrm>
        <a:graphic>
          <a:graphicData uri="http://schemas.openxmlformats.org/drawingml/2006/table">
            <a:tbl>
              <a:tblPr/>
              <a:tblGrid>
                <a:gridCol w="737770">
                  <a:extLst>
                    <a:ext uri="{9D8B030D-6E8A-4147-A177-3AD203B41FA5}">
                      <a16:colId xmlns:a16="http://schemas.microsoft.com/office/drawing/2014/main" val="3379080034"/>
                    </a:ext>
                  </a:extLst>
                </a:gridCol>
                <a:gridCol w="1180432">
                  <a:extLst>
                    <a:ext uri="{9D8B030D-6E8A-4147-A177-3AD203B41FA5}">
                      <a16:colId xmlns:a16="http://schemas.microsoft.com/office/drawing/2014/main" val="238202169"/>
                    </a:ext>
                  </a:extLst>
                </a:gridCol>
                <a:gridCol w="737770">
                  <a:extLst>
                    <a:ext uri="{9D8B030D-6E8A-4147-A177-3AD203B41FA5}">
                      <a16:colId xmlns:a16="http://schemas.microsoft.com/office/drawing/2014/main" val="3822258681"/>
                    </a:ext>
                  </a:extLst>
                </a:gridCol>
                <a:gridCol w="737770">
                  <a:extLst>
                    <a:ext uri="{9D8B030D-6E8A-4147-A177-3AD203B41FA5}">
                      <a16:colId xmlns:a16="http://schemas.microsoft.com/office/drawing/2014/main" val="2183170134"/>
                    </a:ext>
                  </a:extLst>
                </a:gridCol>
                <a:gridCol w="691659">
                  <a:extLst>
                    <a:ext uri="{9D8B030D-6E8A-4147-A177-3AD203B41FA5}">
                      <a16:colId xmlns:a16="http://schemas.microsoft.com/office/drawing/2014/main" val="3875323414"/>
                    </a:ext>
                  </a:extLst>
                </a:gridCol>
                <a:gridCol w="737770">
                  <a:extLst>
                    <a:ext uri="{9D8B030D-6E8A-4147-A177-3AD203B41FA5}">
                      <a16:colId xmlns:a16="http://schemas.microsoft.com/office/drawing/2014/main" val="3763731978"/>
                    </a:ext>
                  </a:extLst>
                </a:gridCol>
                <a:gridCol w="737770">
                  <a:extLst>
                    <a:ext uri="{9D8B030D-6E8A-4147-A177-3AD203B41FA5}">
                      <a16:colId xmlns:a16="http://schemas.microsoft.com/office/drawing/2014/main" val="548869174"/>
                    </a:ext>
                  </a:extLst>
                </a:gridCol>
                <a:gridCol w="737770">
                  <a:extLst>
                    <a:ext uri="{9D8B030D-6E8A-4147-A177-3AD203B41FA5}">
                      <a16:colId xmlns:a16="http://schemas.microsoft.com/office/drawing/2014/main" val="1352122189"/>
                    </a:ext>
                  </a:extLst>
                </a:gridCol>
                <a:gridCol w="737770">
                  <a:extLst>
                    <a:ext uri="{9D8B030D-6E8A-4147-A177-3AD203B41FA5}">
                      <a16:colId xmlns:a16="http://schemas.microsoft.com/office/drawing/2014/main" val="773105751"/>
                    </a:ext>
                  </a:extLst>
                </a:gridCol>
                <a:gridCol w="737770">
                  <a:extLst>
                    <a:ext uri="{9D8B030D-6E8A-4147-A177-3AD203B41FA5}">
                      <a16:colId xmlns:a16="http://schemas.microsoft.com/office/drawing/2014/main" val="1253609020"/>
                    </a:ext>
                  </a:extLst>
                </a:gridCol>
                <a:gridCol w="737770">
                  <a:extLst>
                    <a:ext uri="{9D8B030D-6E8A-4147-A177-3AD203B41FA5}">
                      <a16:colId xmlns:a16="http://schemas.microsoft.com/office/drawing/2014/main" val="1766840827"/>
                    </a:ext>
                  </a:extLst>
                </a:gridCol>
                <a:gridCol w="737770">
                  <a:extLst>
                    <a:ext uri="{9D8B030D-6E8A-4147-A177-3AD203B41FA5}">
                      <a16:colId xmlns:a16="http://schemas.microsoft.com/office/drawing/2014/main" val="1438043236"/>
                    </a:ext>
                  </a:extLst>
                </a:gridCol>
              </a:tblGrid>
              <a:tr h="4565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O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17/03/2020: inicio facturación marzo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17/04/2020 inicia facturación abril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17/05/2020 inicia facturació mayo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17/06/2020 inicia facturación junio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0174613"/>
                  </a:ext>
                </a:extLst>
              </a:tr>
              <a:tr h="171197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4677034"/>
                  </a:ext>
                </a:extLst>
              </a:tr>
              <a:tr h="171197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3782620"/>
                  </a:ext>
                </a:extLst>
              </a:tr>
              <a:tr h="171197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inicio emergencia económica                                    Abril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mayo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O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Inicio cobro diferido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308140"/>
                  </a:ext>
                </a:extLst>
              </a:tr>
              <a:tr h="171197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2211764"/>
                  </a:ext>
                </a:extLst>
              </a:tr>
              <a:tr h="156931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0594316"/>
                  </a:ext>
                </a:extLst>
              </a:tr>
              <a:tr h="156931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   PERIODO DE GRACIA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9411247"/>
                  </a:ext>
                </a:extLst>
              </a:tr>
            </a:tbl>
          </a:graphicData>
        </a:graphic>
      </p:graphicFrame>
      <p:cxnSp>
        <p:nvCxnSpPr>
          <p:cNvPr id="8" name="Conector recto de flecha 7">
            <a:extLst>
              <a:ext uri="{FF2B5EF4-FFF2-40B4-BE49-F238E27FC236}">
                <a16:creationId xmlns:a16="http://schemas.microsoft.com/office/drawing/2014/main" id="{4D8396A9-B825-44C2-8D16-6DCFE1B98D13}"/>
              </a:ext>
            </a:extLst>
          </p:cNvPr>
          <p:cNvCxnSpPr>
            <a:cxnSpLocks/>
          </p:cNvCxnSpPr>
          <p:nvPr/>
        </p:nvCxnSpPr>
        <p:spPr>
          <a:xfrm flipV="1">
            <a:off x="6017936" y="11674184"/>
            <a:ext cx="0" cy="3429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de flecha 8">
            <a:extLst>
              <a:ext uri="{FF2B5EF4-FFF2-40B4-BE49-F238E27FC236}">
                <a16:creationId xmlns:a16="http://schemas.microsoft.com/office/drawing/2014/main" id="{20C19E8D-540C-4746-95A9-9C2953EF47C5}"/>
              </a:ext>
            </a:extLst>
          </p:cNvPr>
          <p:cNvCxnSpPr>
            <a:cxnSpLocks/>
          </p:cNvCxnSpPr>
          <p:nvPr/>
        </p:nvCxnSpPr>
        <p:spPr>
          <a:xfrm flipV="1">
            <a:off x="8342036" y="11683709"/>
            <a:ext cx="0" cy="3333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de flecha 9">
            <a:extLst>
              <a:ext uri="{FF2B5EF4-FFF2-40B4-BE49-F238E27FC236}">
                <a16:creationId xmlns:a16="http://schemas.microsoft.com/office/drawing/2014/main" id="{7927F01A-16AC-4E4E-A9E1-016479AC9B7E}"/>
              </a:ext>
            </a:extLst>
          </p:cNvPr>
          <p:cNvCxnSpPr>
            <a:cxnSpLocks/>
          </p:cNvCxnSpPr>
          <p:nvPr/>
        </p:nvCxnSpPr>
        <p:spPr>
          <a:xfrm flipV="1">
            <a:off x="10227986" y="11655134"/>
            <a:ext cx="0" cy="4000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de flecha 14">
            <a:extLst>
              <a:ext uri="{FF2B5EF4-FFF2-40B4-BE49-F238E27FC236}">
                <a16:creationId xmlns:a16="http://schemas.microsoft.com/office/drawing/2014/main" id="{80872BC9-EF2B-4BE8-890E-1B000E6F3435}"/>
              </a:ext>
            </a:extLst>
          </p:cNvPr>
          <p:cNvCxnSpPr>
            <a:cxnSpLocks/>
          </p:cNvCxnSpPr>
          <p:nvPr/>
        </p:nvCxnSpPr>
        <p:spPr>
          <a:xfrm flipV="1">
            <a:off x="3053593" y="2810312"/>
            <a:ext cx="0" cy="3858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de flecha 16">
            <a:extLst>
              <a:ext uri="{FF2B5EF4-FFF2-40B4-BE49-F238E27FC236}">
                <a16:creationId xmlns:a16="http://schemas.microsoft.com/office/drawing/2014/main" id="{6A17B988-19E4-413D-AA91-B63D357B7B9F}"/>
              </a:ext>
            </a:extLst>
          </p:cNvPr>
          <p:cNvCxnSpPr>
            <a:cxnSpLocks/>
          </p:cNvCxnSpPr>
          <p:nvPr/>
        </p:nvCxnSpPr>
        <p:spPr>
          <a:xfrm flipV="1">
            <a:off x="5352176" y="2944536"/>
            <a:ext cx="0" cy="2516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de flecha 18">
            <a:extLst>
              <a:ext uri="{FF2B5EF4-FFF2-40B4-BE49-F238E27FC236}">
                <a16:creationId xmlns:a16="http://schemas.microsoft.com/office/drawing/2014/main" id="{E12C51A2-1A2C-4C8B-BBEC-D0DA4F8DB39D}"/>
              </a:ext>
            </a:extLst>
          </p:cNvPr>
          <p:cNvCxnSpPr/>
          <p:nvPr/>
        </p:nvCxnSpPr>
        <p:spPr>
          <a:xfrm flipV="1">
            <a:off x="7281644" y="2810312"/>
            <a:ext cx="0" cy="3858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de flecha 21">
            <a:extLst>
              <a:ext uri="{FF2B5EF4-FFF2-40B4-BE49-F238E27FC236}">
                <a16:creationId xmlns:a16="http://schemas.microsoft.com/office/drawing/2014/main" id="{F0AF6056-BAAE-4F4F-A047-9D2BFC18CFED}"/>
              </a:ext>
            </a:extLst>
          </p:cNvPr>
          <p:cNvCxnSpPr>
            <a:cxnSpLocks/>
          </p:cNvCxnSpPr>
          <p:nvPr/>
        </p:nvCxnSpPr>
        <p:spPr>
          <a:xfrm flipV="1">
            <a:off x="10142290" y="3061982"/>
            <a:ext cx="0" cy="2768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Abrir llave 23">
            <a:extLst>
              <a:ext uri="{FF2B5EF4-FFF2-40B4-BE49-F238E27FC236}">
                <a16:creationId xmlns:a16="http://schemas.microsoft.com/office/drawing/2014/main" id="{409FB675-1992-4F7E-8A1C-299F9BD323BE}"/>
              </a:ext>
            </a:extLst>
          </p:cNvPr>
          <p:cNvSpPr/>
          <p:nvPr/>
        </p:nvSpPr>
        <p:spPr>
          <a:xfrm rot="5400000" flipH="1">
            <a:off x="6052474" y="2328540"/>
            <a:ext cx="311202" cy="2668142"/>
          </a:xfrm>
          <a:prstGeom prst="leftBrace">
            <a:avLst>
              <a:gd name="adj1" fmla="val 11394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aphicFrame>
        <p:nvGraphicFramePr>
          <p:cNvPr id="30" name="Tabla 29">
            <a:extLst>
              <a:ext uri="{FF2B5EF4-FFF2-40B4-BE49-F238E27FC236}">
                <a16:creationId xmlns:a16="http://schemas.microsoft.com/office/drawing/2014/main" id="{D2C60725-68AB-4E07-88B7-8F946FAB04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295124"/>
              </p:ext>
            </p:extLst>
          </p:nvPr>
        </p:nvGraphicFramePr>
        <p:xfrm>
          <a:off x="3892493" y="4890782"/>
          <a:ext cx="2125444" cy="553674"/>
        </p:xfrm>
        <a:graphic>
          <a:graphicData uri="http://schemas.openxmlformats.org/drawingml/2006/table">
            <a:tbl>
              <a:tblPr/>
              <a:tblGrid>
                <a:gridCol w="678334">
                  <a:extLst>
                    <a:ext uri="{9D8B030D-6E8A-4147-A177-3AD203B41FA5}">
                      <a16:colId xmlns:a16="http://schemas.microsoft.com/office/drawing/2014/main" val="3916614296"/>
                    </a:ext>
                  </a:extLst>
                </a:gridCol>
                <a:gridCol w="723555">
                  <a:extLst>
                    <a:ext uri="{9D8B030D-6E8A-4147-A177-3AD203B41FA5}">
                      <a16:colId xmlns:a16="http://schemas.microsoft.com/office/drawing/2014/main" val="3302025757"/>
                    </a:ext>
                  </a:extLst>
                </a:gridCol>
                <a:gridCol w="723555">
                  <a:extLst>
                    <a:ext uri="{9D8B030D-6E8A-4147-A177-3AD203B41FA5}">
                      <a16:colId xmlns:a16="http://schemas.microsoft.com/office/drawing/2014/main" val="3491987876"/>
                    </a:ext>
                  </a:extLst>
                </a:gridCol>
              </a:tblGrid>
              <a:tr h="184558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36 meses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24 meses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3786617"/>
                  </a:ext>
                </a:extLst>
              </a:tr>
              <a:tr h="18455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6589129"/>
                  </a:ext>
                </a:extLst>
              </a:tr>
              <a:tr h="18455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43868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51081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ítulo 2">
            <a:extLst>
              <a:ext uri="{FF2B5EF4-FFF2-40B4-BE49-F238E27FC236}">
                <a16:creationId xmlns:a16="http://schemas.microsoft.com/office/drawing/2014/main" id="{8450277A-97EC-49BC-B908-EF7C03E1A2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881"/>
          </a:xfrm>
        </p:spPr>
        <p:txBody>
          <a:bodyPr>
            <a:normAutofit fontScale="90000"/>
          </a:bodyPr>
          <a:lstStyle/>
          <a:p>
            <a:endParaRPr lang="es-CO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6576F46-1086-4471-ACBE-0A8696BD35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53006"/>
            <a:ext cx="10515600" cy="572395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CO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CO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CO" sz="1600" dirty="0">
                <a:latin typeface="Arial" panose="020B0604020202020204" pitchFamily="34" charset="0"/>
                <a:cs typeface="Arial" panose="020B0604020202020204" pitchFamily="34" charset="0"/>
              </a:rPr>
              <a:t>11.</a:t>
            </a:r>
            <a:r>
              <a:rPr lang="es-CO" sz="1600" b="1" dirty="0">
                <a:latin typeface="Arial" panose="020B0604020202020204" pitchFamily="34" charset="0"/>
                <a:cs typeface="Arial" panose="020B0604020202020204" pitchFamily="34" charset="0"/>
              </a:rPr>
              <a:t>Pago anticipado: </a:t>
            </a:r>
            <a:r>
              <a:rPr lang="es-CO" sz="1600" dirty="0">
                <a:latin typeface="Arial" panose="020B0604020202020204" pitchFamily="34" charset="0"/>
                <a:cs typeface="Arial" panose="020B0604020202020204" pitchFamily="34" charset="0"/>
              </a:rPr>
              <a:t>Los suscriptores  que se acojan a pago anticipado pueden pagar en cualquier momento el saldo total a pagar de cada factura sin aplicación de sanciones por parte de la persona prestadora.</a:t>
            </a:r>
          </a:p>
        </p:txBody>
      </p:sp>
    </p:spTree>
    <p:extLst>
      <p:ext uri="{BB962C8B-B14F-4D97-AF65-F5344CB8AC3E}">
        <p14:creationId xmlns:p14="http://schemas.microsoft.com/office/powerpoint/2010/main" val="10147538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5508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565</TotalTime>
  <Words>734</Words>
  <Application>Microsoft Office PowerPoint</Application>
  <PresentationFormat>Panorámica</PresentationFormat>
  <Paragraphs>197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de Office</vt:lpstr>
      <vt:lpstr>Presentación de PowerPoint</vt:lpstr>
      <vt:lpstr>RESOLUCIÓN CRA 911 DE 2020</vt:lpstr>
      <vt:lpstr>DECRETO 528  DE 2020</vt:lpstr>
      <vt:lpstr>RESOLUCIÓN CRA 915 DE 2020</vt:lpstr>
      <vt:lpstr>   </vt:lpstr>
      <vt:lpstr>    10.Periodo de pago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SUBGERENTE COMECIAL Y MERCADEO</cp:lastModifiedBy>
  <cp:revision>47</cp:revision>
  <dcterms:created xsi:type="dcterms:W3CDTF">2020-02-20T20:37:42Z</dcterms:created>
  <dcterms:modified xsi:type="dcterms:W3CDTF">2020-04-28T20:22:31Z</dcterms:modified>
</cp:coreProperties>
</file>